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</p:sldIdLst>
  <p:sldSz cx="18288000" cy="10287000"/>
  <p:notesSz cx="6858000" cy="9144000"/>
  <p:embeddedFontLst>
    <p:embeddedFont>
      <p:font typeface="More Sugar" panose="020B0604020202020204" charset="0"/>
      <p:regular r:id="rId31"/>
    </p:embeddedFont>
    <p:embeddedFont>
      <p:font typeface="Poppins" panose="00000500000000000000" pitchFamily="2" charset="0"/>
      <p:regular r:id="rId32"/>
    </p:embeddedFont>
    <p:embeddedFont>
      <p:font typeface="Poppins Bold" panose="00000800000000000000" charset="0"/>
      <p:regular r:id="rId33"/>
    </p:embeddedFont>
    <p:embeddedFont>
      <p:font typeface="Poppins Heavy" panose="020B0604020202020204" charset="0"/>
      <p:regular r:id="rId34"/>
    </p:embeddedFont>
    <p:embeddedFont>
      <p:font typeface="Zen Dots" panose="020B0604020202020204" charset="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5" d="100"/>
          <a:sy n="65" d="100"/>
        </p:scale>
        <p:origin x="82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oleObject" Target="../embeddings/oleObject3.bin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096" r="-14096" b="-5183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9FF">
                <a:alpha val="2078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40883" y="2215377"/>
            <a:ext cx="15406233" cy="3757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72"/>
              </a:lnSpc>
            </a:pPr>
            <a:r>
              <a:rPr lang="en-US" sz="10400">
                <a:solidFill>
                  <a:srgbClr val="FFFFFF"/>
                </a:solidFill>
                <a:latin typeface="More Sugar"/>
                <a:ea typeface="More Sugar"/>
                <a:cs typeface="More Sugar"/>
                <a:sym typeface="More Sugar"/>
              </a:rPr>
              <a:t>A PROJECT </a:t>
            </a:r>
          </a:p>
          <a:p>
            <a:pPr algn="ctr">
              <a:lnSpc>
                <a:spcPts val="9672"/>
              </a:lnSpc>
            </a:pPr>
            <a:r>
              <a:rPr lang="en-US" sz="10400">
                <a:solidFill>
                  <a:srgbClr val="FFFFFF"/>
                </a:solidFill>
                <a:latin typeface="More Sugar"/>
                <a:ea typeface="More Sugar"/>
                <a:cs typeface="More Sugar"/>
                <a:sym typeface="More Sugar"/>
              </a:rPr>
              <a:t>ON </a:t>
            </a:r>
          </a:p>
          <a:p>
            <a:pPr algn="ctr">
              <a:lnSpc>
                <a:spcPts val="9672"/>
              </a:lnSpc>
            </a:pPr>
            <a:r>
              <a:rPr lang="en-US" sz="10400">
                <a:solidFill>
                  <a:srgbClr val="FFFFFF"/>
                </a:solidFill>
                <a:latin typeface="More Sugar"/>
                <a:ea typeface="More Sugar"/>
                <a:cs typeface="More Sugar"/>
                <a:sym typeface="More Sugar"/>
              </a:rPr>
              <a:t>BIKE SHARING RENTAL</a:t>
            </a:r>
          </a:p>
        </p:txBody>
      </p:sp>
      <p:sp>
        <p:nvSpPr>
          <p:cNvPr id="7" name="AutoShape 7"/>
          <p:cNvSpPr/>
          <p:nvPr/>
        </p:nvSpPr>
        <p:spPr>
          <a:xfrm>
            <a:off x="1028683" y="8732575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2101201" y="5571137"/>
            <a:ext cx="5082512" cy="4529789"/>
          </a:xfrm>
          <a:custGeom>
            <a:avLst/>
            <a:gdLst/>
            <a:ahLst/>
            <a:cxnLst/>
            <a:rect l="l" t="t" r="r" b="b"/>
            <a:pathLst>
              <a:path w="5082512" h="4529789">
                <a:moveTo>
                  <a:pt x="0" y="0"/>
                </a:moveTo>
                <a:lnTo>
                  <a:pt x="5082511" y="0"/>
                </a:lnTo>
                <a:lnTo>
                  <a:pt x="5082511" y="4529788"/>
                </a:lnTo>
                <a:lnTo>
                  <a:pt x="0" y="45297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5762422" y="735562"/>
            <a:ext cx="142129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10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251747"/>
            <a:ext cx="15551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HUMIDITY VS RENTAL DEMAND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1971" y="1792985"/>
            <a:ext cx="16325429" cy="3985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time series plot reveals an inverse relationship between humidity and bike rental activity over time.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Periods of high humidity often coincide with lower rental counts, suggesting reduced outdoor activity in damp conditions.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Despite seasonal fluctuations, rental demand shows strong periodic patterns, indicating consistent user behavior across years.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This insight supports the integration of weather variables into predictive models for more accurate demand forecasting.</a:t>
            </a:r>
          </a:p>
        </p:txBody>
      </p:sp>
      <p:sp>
        <p:nvSpPr>
          <p:cNvPr id="9" name="Freeform 9"/>
          <p:cNvSpPr/>
          <p:nvPr/>
        </p:nvSpPr>
        <p:spPr>
          <a:xfrm>
            <a:off x="3192228" y="5778846"/>
            <a:ext cx="11720695" cy="4263961"/>
          </a:xfrm>
          <a:custGeom>
            <a:avLst/>
            <a:gdLst/>
            <a:ahLst/>
            <a:cxnLst/>
            <a:rect l="l" t="t" r="r" b="b"/>
            <a:pathLst>
              <a:path w="11720695" h="4263961">
                <a:moveTo>
                  <a:pt x="0" y="0"/>
                </a:moveTo>
                <a:lnTo>
                  <a:pt x="11720695" y="0"/>
                </a:lnTo>
                <a:lnTo>
                  <a:pt x="11720695" y="4263962"/>
                </a:lnTo>
                <a:lnTo>
                  <a:pt x="0" y="42639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9" r="-1839"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96337"/>
            <a:ext cx="15551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HOLIDAY IMPACT ACROSS SEASONS</a:t>
            </a:r>
          </a:p>
        </p:txBody>
      </p:sp>
      <p:sp>
        <p:nvSpPr>
          <p:cNvPr id="8" name="Freeform 8"/>
          <p:cNvSpPr/>
          <p:nvPr/>
        </p:nvSpPr>
        <p:spPr>
          <a:xfrm>
            <a:off x="3368045" y="6149435"/>
            <a:ext cx="12394377" cy="3764792"/>
          </a:xfrm>
          <a:custGeom>
            <a:avLst/>
            <a:gdLst/>
            <a:ahLst/>
            <a:cxnLst/>
            <a:rect l="l" t="t" r="r" b="b"/>
            <a:pathLst>
              <a:path w="12394377" h="3764792">
                <a:moveTo>
                  <a:pt x="0" y="0"/>
                </a:moveTo>
                <a:lnTo>
                  <a:pt x="12394377" y="0"/>
                </a:lnTo>
                <a:lnTo>
                  <a:pt x="12394377" y="3764792"/>
                </a:lnTo>
                <a:lnTo>
                  <a:pt x="0" y="3764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71971" y="2005601"/>
            <a:ext cx="16325429" cy="3985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Fall season consistently shows the highest rental counts, both on holidays and non-holidays, highlighting strong demand regardless of calendar status.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Holiday periods generally see slightly higher rental activity across all seasons, suggesting reduced commuter usage and possible shifts in travel behavior.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Spring remains the lowest-performing season in both categories, reinforcing its limited contribution to overall demand.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These insights support the need for seasonal and calendar-aware planning, especially for fleet distribution and promotional targeting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63000"/>
            <a:ext cx="15551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SPEARMAN CORRELATION HEATMAP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2348336"/>
            <a:ext cx="6898841" cy="6942230"/>
          </a:xfrm>
          <a:custGeom>
            <a:avLst/>
            <a:gdLst/>
            <a:ahLst/>
            <a:cxnLst/>
            <a:rect l="l" t="t" r="r" b="b"/>
            <a:pathLst>
              <a:path w="6898841" h="6942230">
                <a:moveTo>
                  <a:pt x="0" y="0"/>
                </a:moveTo>
                <a:lnTo>
                  <a:pt x="6898841" y="0"/>
                </a:lnTo>
                <a:lnTo>
                  <a:pt x="6898841" y="6942230"/>
                </a:lnTo>
                <a:lnTo>
                  <a:pt x="0" y="69422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7844507" y="1906495"/>
            <a:ext cx="10066487" cy="7627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5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temp and </a:t>
            </a:r>
            <a:r>
              <a:rPr lang="en-US" sz="2700" spc="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atemp</a:t>
            </a:r>
            <a:r>
              <a:rPr lang="en-US" sz="27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shows a positive correlation (0.99), so both give similar information.</a:t>
            </a:r>
          </a:p>
          <a:p>
            <a:pPr marL="582935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Bike rental count (count) has a strong positive relationship with both casual and registered users(0.99).</a:t>
            </a:r>
          </a:p>
          <a:p>
            <a:pPr marL="582935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Temperature (temp, </a:t>
            </a:r>
            <a:r>
              <a:rPr lang="en-US" sz="2700" spc="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atemp</a:t>
            </a:r>
            <a:r>
              <a:rPr lang="en-US" sz="27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 is moderately positively correlated with rentals, especially for casual users (0.56), showing higher usage in warm conditions.</a:t>
            </a:r>
          </a:p>
          <a:p>
            <a:pPr marL="582935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Humidity has a moderate negative correlation with bike rentals, indicating reduced usage in more humid weather.</a:t>
            </a:r>
          </a:p>
          <a:p>
            <a:pPr marL="582935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windspeed shows very weak correlation, suggesting minimal impact on rental demand.</a:t>
            </a:r>
          </a:p>
          <a:p>
            <a:pPr marL="582935" lvl="1" indent="-291467" algn="l">
              <a:lnSpc>
                <a:spcPts val="3780"/>
              </a:lnSpc>
              <a:buFont typeface="Arial"/>
              <a:buChar char="•"/>
            </a:pPr>
            <a:r>
              <a:rPr lang="en-US" sz="27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Cyclical time features (</a:t>
            </a:r>
            <a:r>
              <a:rPr lang="en-US" sz="2700" spc="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hour_sin</a:t>
            </a:r>
            <a:r>
              <a:rPr lang="en-US" sz="27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700" spc="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hour_cos</a:t>
            </a:r>
            <a:r>
              <a:rPr lang="en-US" sz="27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 show negative correlation with rentals, capturing daily usage patterns across different hours.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63000"/>
            <a:ext cx="15551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DAILY BIKE RENTALS TREND</a:t>
            </a:r>
          </a:p>
        </p:txBody>
      </p:sp>
      <p:sp>
        <p:nvSpPr>
          <p:cNvPr id="8" name="Freeform 8"/>
          <p:cNvSpPr/>
          <p:nvPr/>
        </p:nvSpPr>
        <p:spPr>
          <a:xfrm>
            <a:off x="3368045" y="5717448"/>
            <a:ext cx="12902206" cy="3838406"/>
          </a:xfrm>
          <a:custGeom>
            <a:avLst/>
            <a:gdLst/>
            <a:ahLst/>
            <a:cxnLst/>
            <a:rect l="l" t="t" r="r" b="b"/>
            <a:pathLst>
              <a:path w="12902206" h="3838406">
                <a:moveTo>
                  <a:pt x="0" y="0"/>
                </a:moveTo>
                <a:lnTo>
                  <a:pt x="12902205" y="0"/>
                </a:lnTo>
                <a:lnTo>
                  <a:pt x="12902205" y="3838406"/>
                </a:lnTo>
                <a:lnTo>
                  <a:pt x="0" y="38384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773457" y="2045878"/>
            <a:ext cx="16410255" cy="3508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Total bike rentals show an increasing trend over time, indicating growing usage of the bike rental system.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Registered users consistently contribute the majority of rentals, compared to casual users.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Casual rentals fluctuate more, showing sharp peaks and drops, especially during favorable seasons.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Seasonal patterns are visible: rentals are higher during mid-year (summer) and lower at the beginning and end of the year (winter).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Short-term drops in rentals suggest the impact of weather conditions or holidays.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14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63000"/>
            <a:ext cx="15932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BIKE RENTALS BY WEATHER CONDITION</a:t>
            </a:r>
          </a:p>
        </p:txBody>
      </p:sp>
      <p:sp>
        <p:nvSpPr>
          <p:cNvPr id="8" name="Freeform 8"/>
          <p:cNvSpPr/>
          <p:nvPr/>
        </p:nvSpPr>
        <p:spPr>
          <a:xfrm>
            <a:off x="855218" y="5420903"/>
            <a:ext cx="7048069" cy="4027721"/>
          </a:xfrm>
          <a:custGeom>
            <a:avLst/>
            <a:gdLst/>
            <a:ahLst/>
            <a:cxnLst/>
            <a:rect l="l" t="t" r="r" b="b"/>
            <a:pathLst>
              <a:path w="7048069" h="4027721">
                <a:moveTo>
                  <a:pt x="0" y="0"/>
                </a:moveTo>
                <a:lnTo>
                  <a:pt x="7048069" y="0"/>
                </a:lnTo>
                <a:lnTo>
                  <a:pt x="7048069" y="4027721"/>
                </a:lnTo>
                <a:lnTo>
                  <a:pt x="0" y="40277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29734"/>
            </a:stretch>
          </a:blipFill>
        </p:spPr>
      </p:sp>
      <p:graphicFrame>
        <p:nvGraphicFramePr>
          <p:cNvPr id="9" name="Object 9"/>
          <p:cNvGraphicFramePr/>
          <p:nvPr/>
        </p:nvGraphicFramePr>
        <p:xfrm>
          <a:off x="8481244" y="5420903"/>
          <a:ext cx="9429750" cy="32771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11315700" imgH="5156200" progId="Excel.Sheet.12">
                  <p:embed/>
                </p:oleObj>
              </mc:Choice>
              <mc:Fallback>
                <p:oleObj name="Worksheet" r:id="rId3" imgW="11315700" imgH="5156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81244" y="5420903"/>
                        <a:ext cx="9429750" cy="32771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1"/>
          <p:cNvSpPr txBox="1"/>
          <p:nvPr/>
        </p:nvSpPr>
        <p:spPr>
          <a:xfrm>
            <a:off x="773457" y="2045878"/>
            <a:ext cx="16410255" cy="307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Clear weather drives the highest bike rentals over 10,000 rides. This suggests ideal biking conditions lead to strong demand.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Mist still sees moderate usage around 4,500 rentals indicating that light fog or haze doesn’t deter riders significantly.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Light snow causes a sharp drop rentals fall to around 1,500, showing cold or slippery conditions reduce biking.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Heavy rain shows virtually no rentals confirming that severe weather is a major deterrent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8182712">
            <a:off x="-1710092" y="156469"/>
            <a:ext cx="10210559" cy="9690748"/>
          </a:xfrm>
          <a:custGeom>
            <a:avLst/>
            <a:gdLst/>
            <a:ahLst/>
            <a:cxnLst/>
            <a:rect l="l" t="t" r="r" b="b"/>
            <a:pathLst>
              <a:path w="10210559" h="9690748">
                <a:moveTo>
                  <a:pt x="0" y="0"/>
                </a:moveTo>
                <a:lnTo>
                  <a:pt x="10210558" y="0"/>
                </a:lnTo>
                <a:lnTo>
                  <a:pt x="10210558" y="9690749"/>
                </a:lnTo>
                <a:lnTo>
                  <a:pt x="0" y="96907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 rot="-10800000">
            <a:off x="215775" y="1548198"/>
            <a:ext cx="4001809" cy="4001809"/>
          </a:xfrm>
          <a:custGeom>
            <a:avLst/>
            <a:gdLst/>
            <a:ahLst/>
            <a:cxnLst/>
            <a:rect l="l" t="t" r="r" b="b"/>
            <a:pathLst>
              <a:path w="4001809" h="4001809">
                <a:moveTo>
                  <a:pt x="0" y="0"/>
                </a:moveTo>
                <a:lnTo>
                  <a:pt x="4001810" y="0"/>
                </a:lnTo>
                <a:lnTo>
                  <a:pt x="4001810" y="4001809"/>
                </a:lnTo>
                <a:lnTo>
                  <a:pt x="0" y="40018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b="1" spc="4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Group No. 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850213" y="4634655"/>
            <a:ext cx="10587574" cy="915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742"/>
              </a:lnSpc>
            </a:pPr>
            <a:r>
              <a:rPr lang="en-US" sz="725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MODEL BUILDING</a:t>
            </a:r>
          </a:p>
        </p:txBody>
      </p:sp>
      <p:sp>
        <p:nvSpPr>
          <p:cNvPr id="11" name="Freeform 11"/>
          <p:cNvSpPr/>
          <p:nvPr/>
        </p:nvSpPr>
        <p:spPr>
          <a:xfrm>
            <a:off x="13761517" y="5001843"/>
            <a:ext cx="4001809" cy="4001809"/>
          </a:xfrm>
          <a:custGeom>
            <a:avLst/>
            <a:gdLst/>
            <a:ahLst/>
            <a:cxnLst/>
            <a:rect l="l" t="t" r="r" b="b"/>
            <a:pathLst>
              <a:path w="4001809" h="4001809">
                <a:moveTo>
                  <a:pt x="0" y="0"/>
                </a:moveTo>
                <a:lnTo>
                  <a:pt x="4001809" y="0"/>
                </a:lnTo>
                <a:lnTo>
                  <a:pt x="4001809" y="4001810"/>
                </a:lnTo>
                <a:lnTo>
                  <a:pt x="0" y="40018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63000"/>
            <a:ext cx="15932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MODEL SELECTION </a:t>
            </a:r>
          </a:p>
        </p:txBody>
      </p:sp>
      <p:sp>
        <p:nvSpPr>
          <p:cNvPr id="7" name="Freeform 7"/>
          <p:cNvSpPr/>
          <p:nvPr/>
        </p:nvSpPr>
        <p:spPr>
          <a:xfrm>
            <a:off x="14325600" y="6819900"/>
            <a:ext cx="3509790" cy="3202409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814933" y="2569528"/>
            <a:ext cx="15444367" cy="5062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Multiple machine learning regression models were trained and compared to identify the most suitable model for bike rental prediction.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models evaluated include:</a:t>
            </a:r>
          </a:p>
          <a:p>
            <a:pPr marL="690881" lvl="1" indent="-345440" algn="l">
              <a:lnSpc>
                <a:spcPts val="4480"/>
              </a:lnSpc>
              <a:buAutoNum type="arabicPeriod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Decision Tree Regressor</a:t>
            </a:r>
          </a:p>
          <a:p>
            <a:pPr marL="690881" lvl="1" indent="-345440" algn="l">
              <a:lnSpc>
                <a:spcPts val="4480"/>
              </a:lnSpc>
              <a:buAutoNum type="arabicPeriod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Random Forest Regressor</a:t>
            </a:r>
          </a:p>
          <a:p>
            <a:pPr marL="690881" lvl="1" indent="-345440" algn="l">
              <a:lnSpc>
                <a:spcPts val="4480"/>
              </a:lnSpc>
              <a:buAutoNum type="arabicPeriod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Gradient Boosting Regressor</a:t>
            </a:r>
          </a:p>
          <a:p>
            <a:pPr marL="690881" lvl="1" indent="-345440" algn="l">
              <a:lnSpc>
                <a:spcPts val="4480"/>
              </a:lnSpc>
              <a:buAutoNum type="arabicPeriod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0" spc="6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XGBoost</a:t>
            </a: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Regressor</a:t>
            </a:r>
          </a:p>
          <a:p>
            <a:pPr marL="690881" lvl="1" indent="-345440" algn="l">
              <a:lnSpc>
                <a:spcPts val="4480"/>
              </a:lnSpc>
              <a:buAutoNum type="arabicPeriod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00" spc="6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LightGBM</a:t>
            </a: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Regressor</a:t>
            </a:r>
          </a:p>
          <a:p>
            <a:pPr marL="690881" lvl="1" indent="-345440" algn="l">
              <a:lnSpc>
                <a:spcPts val="4480"/>
              </a:lnSpc>
              <a:buAutoNum type="arabicPeriod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K-Nearest Neighbors (KNN)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17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63000"/>
            <a:ext cx="15932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MODEL SELECTION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14933" y="2569528"/>
            <a:ext cx="15444367" cy="281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Each model was evaluated using standard performance metrics:</a:t>
            </a:r>
          </a:p>
          <a:p>
            <a:pPr marL="690881" lvl="1" indent="-345440" algn="l">
              <a:lnSpc>
                <a:spcPts val="4480"/>
              </a:lnSpc>
              <a:buAutoNum type="arabicPeriod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MAE (Mean Absolute Error)</a:t>
            </a:r>
          </a:p>
          <a:p>
            <a:pPr marL="690881" lvl="1" indent="-345440" algn="l">
              <a:lnSpc>
                <a:spcPts val="4480"/>
              </a:lnSpc>
              <a:buAutoNum type="arabicPeriod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MSE (Mean Squared Error)</a:t>
            </a:r>
          </a:p>
          <a:p>
            <a:pPr marL="690881" lvl="1" indent="-345440" algn="l">
              <a:lnSpc>
                <a:spcPts val="4480"/>
              </a:lnSpc>
              <a:buAutoNum type="arabicPeriod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RMSE (Root Mean Squared Error)</a:t>
            </a:r>
          </a:p>
          <a:p>
            <a:pPr marL="690881" lvl="1" indent="-345440" algn="l">
              <a:lnSpc>
                <a:spcPts val="4480"/>
              </a:lnSpc>
              <a:buAutoNum type="arabicPeriod"/>
            </a:pPr>
            <a:r>
              <a:rPr lang="en-US" sz="3200" spc="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R² Score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09264" y="5733726"/>
            <a:ext cx="15114993" cy="3376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Ensemble and boosting models showed better performance compared to single models.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LightGBM (XG Boost) achieved the lowest error values and highest R² score, indicating better prediction accuracy.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Hence, LightGBM (XG Boost) was selected as the final model for bike rental demand prediction.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18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589219"/>
            <a:ext cx="15932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WHY XGBOOST 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55218" y="2415835"/>
            <a:ext cx="16804744" cy="750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74"/>
              </a:lnSpc>
            </a:pPr>
            <a:r>
              <a:rPr lang="en-US" sz="3267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XGB (Extreme Gradient Boosting) is a machine learning algorithm that combines multiple decision trees to make highly accurate predictions by learning from previous errors.</a:t>
            </a:r>
          </a:p>
          <a:p>
            <a:pPr algn="l">
              <a:lnSpc>
                <a:spcPts val="4574"/>
              </a:lnSpc>
            </a:pPr>
            <a:endParaRPr lang="en-US" sz="3267" spc="6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574"/>
              </a:lnSpc>
            </a:pPr>
            <a:r>
              <a:rPr lang="en-US" sz="3267" spc="6">
                <a:solidFill>
                  <a:srgbClr val="00FFFF"/>
                </a:solidFill>
                <a:latin typeface="Poppins"/>
                <a:ea typeface="Poppins"/>
                <a:cs typeface="Poppins"/>
                <a:sym typeface="Poppins"/>
              </a:rPr>
              <a:t>Reasons for choosing XGBoost:</a:t>
            </a:r>
          </a:p>
          <a:p>
            <a:pPr marL="705478" lvl="1" indent="-352739" algn="l">
              <a:lnSpc>
                <a:spcPts val="4574"/>
              </a:lnSpc>
              <a:buFont typeface="Arial"/>
              <a:buChar char="•"/>
            </a:pPr>
            <a:r>
              <a:rPr lang="en-US" sz="3267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Bike rental demand shows complex non-linear relationships with factors like weather, season, holidays, and time.</a:t>
            </a:r>
          </a:p>
          <a:p>
            <a:pPr marL="705478" lvl="1" indent="-352739" algn="l">
              <a:lnSpc>
                <a:spcPts val="4574"/>
              </a:lnSpc>
              <a:buFont typeface="Arial"/>
              <a:buChar char="•"/>
            </a:pPr>
            <a:r>
              <a:rPr lang="en-US" sz="3267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XGBoost handles non-linear patterns effectively using ensemble boosting of decision trees.</a:t>
            </a:r>
          </a:p>
          <a:p>
            <a:pPr marL="705478" lvl="1" indent="-352739" algn="l">
              <a:lnSpc>
                <a:spcPts val="4574"/>
              </a:lnSpc>
              <a:buFont typeface="Arial"/>
              <a:buChar char="•"/>
            </a:pPr>
            <a:r>
              <a:rPr lang="en-US" sz="3267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Efficient handling of missing values and outliers compared to traditional models.</a:t>
            </a:r>
          </a:p>
          <a:p>
            <a:pPr marL="705478" lvl="1" indent="-352739" algn="l">
              <a:lnSpc>
                <a:spcPts val="4574"/>
              </a:lnSpc>
              <a:buFont typeface="Arial"/>
              <a:buChar char="•"/>
            </a:pPr>
            <a:r>
              <a:rPr lang="en-US" sz="3267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Performed better than Linear Regression, Decision Tree, Random Forest, and KNN in terms of evaluation metrics (RMSE / R²).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19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56140" y="1789205"/>
            <a:ext cx="12575719" cy="679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89"/>
              </a:lnSpc>
            </a:pPr>
            <a:r>
              <a:rPr lang="en-US" sz="5365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MODEL TRAINING PROCESS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33707" y="3200381"/>
            <a:ext cx="14239360" cy="4168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44"/>
              </a:lnSpc>
            </a:pPr>
            <a:r>
              <a:rPr lang="en-US" sz="3600" spc="-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Steps followed in model training:</a:t>
            </a:r>
          </a:p>
          <a:p>
            <a:pPr marL="777240" lvl="1" indent="-388620" algn="l">
              <a:lnSpc>
                <a:spcPts val="5544"/>
              </a:lnSpc>
              <a:buAutoNum type="arabicPeriod"/>
            </a:pPr>
            <a:r>
              <a:rPr lang="en-US" sz="3600" spc="-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Selected important features affecting bike rentals</a:t>
            </a:r>
          </a:p>
          <a:p>
            <a:pPr marL="777240" lvl="1" indent="-388620" algn="l">
              <a:lnSpc>
                <a:spcPts val="5544"/>
              </a:lnSpc>
              <a:buAutoNum type="arabicPeriod"/>
            </a:pPr>
            <a:r>
              <a:rPr lang="en-US" sz="3600" spc="-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Initialized XGBoost Regressor</a:t>
            </a:r>
          </a:p>
          <a:p>
            <a:pPr marL="777240" lvl="1" indent="-388620" algn="l">
              <a:lnSpc>
                <a:spcPts val="5544"/>
              </a:lnSpc>
              <a:buAutoNum type="arabicPeriod"/>
            </a:pPr>
            <a:r>
              <a:rPr lang="en-US" sz="3600" spc="-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Applied GridSearchCV for hyperparameter tuning</a:t>
            </a:r>
          </a:p>
          <a:p>
            <a:pPr marL="777240" lvl="1" indent="-388620" algn="l">
              <a:lnSpc>
                <a:spcPts val="5544"/>
              </a:lnSpc>
              <a:buAutoNum type="arabicPeriod"/>
            </a:pPr>
            <a:r>
              <a:rPr lang="en-US" sz="3600" spc="-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Trained the model using the training dataset</a:t>
            </a:r>
          </a:p>
          <a:p>
            <a:pPr marL="777240" lvl="1" indent="-388620" algn="l">
              <a:lnSpc>
                <a:spcPts val="5544"/>
              </a:lnSpc>
              <a:buAutoNum type="arabicPeriod"/>
            </a:pPr>
            <a:r>
              <a:rPr lang="en-US" sz="3600" spc="-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Generated predictions on test data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3306817" y="1295381"/>
            <a:ext cx="4335517" cy="4114800"/>
          </a:xfrm>
          <a:custGeom>
            <a:avLst/>
            <a:gdLst/>
            <a:ahLst/>
            <a:cxnLst/>
            <a:rect l="l" t="t" r="r" b="b"/>
            <a:pathLst>
              <a:path w="4335517" h="4114800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94550" y="1835102"/>
            <a:ext cx="10498900" cy="679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89"/>
              </a:lnSpc>
            </a:pPr>
            <a:r>
              <a:rPr lang="en-US" sz="5365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PROJECT OBJECTIVES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73992" y="2733460"/>
            <a:ext cx="15985308" cy="6555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0861" lvl="1" indent="-280431" algn="l">
              <a:lnSpc>
                <a:spcPts val="4000"/>
              </a:lnSpc>
              <a:buFont typeface="Arial"/>
              <a:buChar char="•"/>
            </a:pPr>
            <a:r>
              <a:rPr lang="en-US" sz="2597" spc="-72">
                <a:solidFill>
                  <a:srgbClr val="00FFFF"/>
                </a:solidFill>
                <a:latin typeface="Poppins"/>
                <a:ea typeface="Poppins"/>
                <a:cs typeface="Poppins"/>
                <a:sym typeface="Poppins"/>
              </a:rPr>
              <a:t>Accurately Predict Bike Rental Demand:-</a:t>
            </a:r>
            <a:r>
              <a:rPr lang="en-US" sz="2597" spc="-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Build a reliable machine learning model that forecasts rental demand based on external factors such as weather, season, hours, holidays, and time of day.</a:t>
            </a:r>
          </a:p>
          <a:p>
            <a:pPr marL="560861" lvl="1" indent="-280431" algn="l">
              <a:lnSpc>
                <a:spcPts val="4000"/>
              </a:lnSpc>
              <a:buFont typeface="Arial"/>
              <a:buChar char="•"/>
            </a:pPr>
            <a:r>
              <a:rPr lang="en-US" sz="2597" spc="-72">
                <a:solidFill>
                  <a:srgbClr val="00FFFF"/>
                </a:solidFill>
                <a:latin typeface="Poppins"/>
                <a:ea typeface="Poppins"/>
                <a:cs typeface="Poppins"/>
                <a:sym typeface="Poppins"/>
              </a:rPr>
              <a:t>Optimize Bike Availability :-</a:t>
            </a:r>
            <a:r>
              <a:rPr lang="en-US" sz="2597" spc="-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Ensure a stable supply of rental bikes in urban cities to reduce customer waiting time and improve mobility comfort.</a:t>
            </a:r>
          </a:p>
          <a:p>
            <a:pPr marL="560861" lvl="1" indent="-280431" algn="l">
              <a:lnSpc>
                <a:spcPts val="4000"/>
              </a:lnSpc>
              <a:buFont typeface="Arial"/>
              <a:buChar char="•"/>
            </a:pPr>
            <a:r>
              <a:rPr lang="en-US" sz="2597" spc="-72">
                <a:solidFill>
                  <a:srgbClr val="00FFFF"/>
                </a:solidFill>
                <a:latin typeface="Poppins"/>
                <a:ea typeface="Poppins"/>
                <a:cs typeface="Poppins"/>
                <a:sym typeface="Poppins"/>
              </a:rPr>
              <a:t>Enhance Customer Satisfaction:-</a:t>
            </a:r>
            <a:r>
              <a:rPr lang="en-US" sz="2597" spc="-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Provide seamless access to bikes by minimizing shortages and ensuring demand is met efficiently.</a:t>
            </a:r>
          </a:p>
          <a:p>
            <a:pPr marL="560861" lvl="1" indent="-280431" algn="l">
              <a:lnSpc>
                <a:spcPts val="4000"/>
              </a:lnSpc>
              <a:buFont typeface="Arial"/>
              <a:buChar char="•"/>
            </a:pPr>
            <a:r>
              <a:rPr lang="en-US" sz="2597" spc="-72">
                <a:solidFill>
                  <a:srgbClr val="20E5F6"/>
                </a:solidFill>
                <a:latin typeface="Poppins"/>
                <a:ea typeface="Poppins"/>
                <a:cs typeface="Poppins"/>
                <a:sym typeface="Poppins"/>
              </a:rPr>
              <a:t>Support Business Decision-Making:- </a:t>
            </a:r>
            <a:r>
              <a:rPr lang="en-US" sz="2597" spc="-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Deliver actionable insights that help bike-sharing companies optimize operations, pricing strategies, and marketing efforts.</a:t>
            </a:r>
          </a:p>
          <a:p>
            <a:pPr marL="560861" lvl="1" indent="-280431" algn="l">
              <a:lnSpc>
                <a:spcPts val="4000"/>
              </a:lnSpc>
              <a:buFont typeface="Arial"/>
              <a:buChar char="•"/>
            </a:pPr>
            <a:r>
              <a:rPr lang="en-US" sz="2597" spc="-72">
                <a:solidFill>
                  <a:srgbClr val="20E5F6"/>
                </a:solidFill>
                <a:latin typeface="Poppins"/>
                <a:ea typeface="Poppins"/>
                <a:cs typeface="Poppins"/>
                <a:sym typeface="Poppins"/>
              </a:rPr>
              <a:t>Leverage Data-Driven Insights:-</a:t>
            </a:r>
            <a:r>
              <a:rPr lang="en-US" sz="2597" spc="-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Use exploratory data analysis and visualization to uncover demand patterns and seasonality, guiding both model development and business strategies.</a:t>
            </a:r>
          </a:p>
          <a:p>
            <a:pPr marL="560861" lvl="1" indent="-280431" algn="l">
              <a:lnSpc>
                <a:spcPts val="4000"/>
              </a:lnSpc>
              <a:buFont typeface="Arial"/>
              <a:buChar char="•"/>
            </a:pPr>
            <a:r>
              <a:rPr lang="en-US" sz="2597" spc="-72">
                <a:solidFill>
                  <a:srgbClr val="00FFFF"/>
                </a:solidFill>
                <a:latin typeface="Poppins"/>
                <a:ea typeface="Poppins"/>
                <a:cs typeface="Poppins"/>
                <a:sym typeface="Poppins"/>
              </a:rPr>
              <a:t>Deploy a Scalable Solution:-</a:t>
            </a:r>
            <a:r>
              <a:rPr lang="en-US" sz="2597" spc="-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Implement the best-performing model in a production environment with a user-friendly interface for real-time predictions.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8182712">
            <a:off x="-1710092" y="156469"/>
            <a:ext cx="10210559" cy="9690748"/>
          </a:xfrm>
          <a:custGeom>
            <a:avLst/>
            <a:gdLst/>
            <a:ahLst/>
            <a:cxnLst/>
            <a:rect l="l" t="t" r="r" b="b"/>
            <a:pathLst>
              <a:path w="10210559" h="9690748">
                <a:moveTo>
                  <a:pt x="0" y="0"/>
                </a:moveTo>
                <a:lnTo>
                  <a:pt x="10210558" y="0"/>
                </a:lnTo>
                <a:lnTo>
                  <a:pt x="10210558" y="9690749"/>
                </a:lnTo>
                <a:lnTo>
                  <a:pt x="0" y="96907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 rot="-10800000">
            <a:off x="197853" y="2143515"/>
            <a:ext cx="4001809" cy="4001809"/>
          </a:xfrm>
          <a:custGeom>
            <a:avLst/>
            <a:gdLst/>
            <a:ahLst/>
            <a:cxnLst/>
            <a:rect l="l" t="t" r="r" b="b"/>
            <a:pathLst>
              <a:path w="4001809" h="4001809">
                <a:moveTo>
                  <a:pt x="0" y="0"/>
                </a:moveTo>
                <a:lnTo>
                  <a:pt x="4001809" y="0"/>
                </a:lnTo>
                <a:lnTo>
                  <a:pt x="4001809" y="4001810"/>
                </a:lnTo>
                <a:lnTo>
                  <a:pt x="0" y="40018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20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754963" y="4922639"/>
            <a:ext cx="13333500" cy="915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742"/>
              </a:lnSpc>
            </a:pPr>
            <a:r>
              <a:rPr lang="en-US" sz="725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MODEL EVALUATION</a:t>
            </a:r>
          </a:p>
        </p:txBody>
      </p:sp>
      <p:sp>
        <p:nvSpPr>
          <p:cNvPr id="11" name="Freeform 11"/>
          <p:cNvSpPr/>
          <p:nvPr/>
        </p:nvSpPr>
        <p:spPr>
          <a:xfrm>
            <a:off x="13257491" y="5289828"/>
            <a:ext cx="4001809" cy="4001809"/>
          </a:xfrm>
          <a:custGeom>
            <a:avLst/>
            <a:gdLst/>
            <a:ahLst/>
            <a:cxnLst/>
            <a:rect l="l" t="t" r="r" b="b"/>
            <a:pathLst>
              <a:path w="4001809" h="4001809">
                <a:moveTo>
                  <a:pt x="0" y="0"/>
                </a:moveTo>
                <a:lnTo>
                  <a:pt x="4001809" y="0"/>
                </a:lnTo>
                <a:lnTo>
                  <a:pt x="4001809" y="4001809"/>
                </a:lnTo>
                <a:lnTo>
                  <a:pt x="0" y="40018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21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56140" y="1789205"/>
            <a:ext cx="13710409" cy="679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89"/>
              </a:lnSpc>
            </a:pPr>
            <a:r>
              <a:rPr lang="en-US" sz="5365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MODEL EVALUATION METRICS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327189" y="2662137"/>
            <a:ext cx="14239360" cy="4864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44"/>
              </a:lnSpc>
            </a:pPr>
            <a:r>
              <a:rPr lang="en-US" sz="3600" spc="-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model was evaluated using the following metrics:</a:t>
            </a:r>
          </a:p>
          <a:p>
            <a:pPr marL="777240" lvl="1" indent="-388620" algn="l">
              <a:lnSpc>
                <a:spcPts val="5544"/>
              </a:lnSpc>
              <a:buFont typeface="Arial"/>
              <a:buChar char="•"/>
            </a:pPr>
            <a:r>
              <a:rPr lang="en-US" sz="3600" spc="-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MAE (Mean Absolute Error) – average prediction error</a:t>
            </a:r>
          </a:p>
          <a:p>
            <a:pPr marL="777240" lvl="1" indent="-388620" algn="l">
              <a:lnSpc>
                <a:spcPts val="5544"/>
              </a:lnSpc>
              <a:buFont typeface="Arial"/>
              <a:buChar char="•"/>
            </a:pPr>
            <a:r>
              <a:rPr lang="en-US" sz="3600" spc="-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MSE (Mean Squared Error) – penalizes large errors</a:t>
            </a:r>
          </a:p>
          <a:p>
            <a:pPr marL="777240" lvl="1" indent="-388620" algn="l">
              <a:lnSpc>
                <a:spcPts val="5544"/>
              </a:lnSpc>
              <a:buFont typeface="Arial"/>
              <a:buChar char="•"/>
            </a:pPr>
            <a:r>
              <a:rPr lang="en-US" sz="3600" spc="-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RMSE (Root Mean Squared Error) – interpretable error measure</a:t>
            </a:r>
          </a:p>
          <a:p>
            <a:pPr marL="777240" lvl="1" indent="-388620" algn="l">
              <a:lnSpc>
                <a:spcPts val="5544"/>
              </a:lnSpc>
              <a:buFont typeface="Arial"/>
              <a:buChar char="•"/>
            </a:pPr>
            <a:r>
              <a:rPr lang="en-US" sz="3600" spc="-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R² Score – measures how well the model explains the variance</a:t>
            </a:r>
          </a:p>
          <a:p>
            <a:pPr algn="l">
              <a:lnSpc>
                <a:spcPts val="5544"/>
              </a:lnSpc>
            </a:pPr>
            <a:endParaRPr lang="en-US" sz="3600" spc="-1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22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63000"/>
            <a:ext cx="15932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MODEL PERFORMANCE COMPARISON</a:t>
            </a:r>
          </a:p>
        </p:txBody>
      </p:sp>
      <p:sp>
        <p:nvSpPr>
          <p:cNvPr id="7" name="Freeform 7"/>
          <p:cNvSpPr/>
          <p:nvPr/>
        </p:nvSpPr>
        <p:spPr>
          <a:xfrm rot="-3185288">
            <a:off x="15595742" y="262509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8" name="Object 8"/>
          <p:cNvGraphicFramePr/>
          <p:nvPr/>
        </p:nvGraphicFramePr>
        <p:xfrm>
          <a:off x="2180135" y="5695858"/>
          <a:ext cx="14573250" cy="440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17487900" imgH="7315200" progId="Excel.Sheet.12">
                  <p:embed/>
                </p:oleObj>
              </mc:Choice>
              <mc:Fallback>
                <p:oleObj name="Worksheet" r:id="rId4" imgW="17487900" imgH="7315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80135" y="5695858"/>
                        <a:ext cx="14573250" cy="4400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10"/>
          <p:cNvSpPr txBox="1"/>
          <p:nvPr/>
        </p:nvSpPr>
        <p:spPr>
          <a:xfrm>
            <a:off x="1104288" y="2035083"/>
            <a:ext cx="16155012" cy="307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Decision Tree shows the lowest performance, with higher error values and a lower R² score, indicating limited prediction accuracy.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XGBoost significantly improves performance, with lower error metrics and a high R² value (~0.94).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LightGBM performs best among all models, achieving the lowest error values and the highest R² score (~0.94).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results show that ensemble models outperform single models like Decision Tree.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4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Based on overall performance, LightGBM is selected as the final model for bike rental prediction.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63000"/>
            <a:ext cx="15932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MODEL COMPARISON (RMSE)</a:t>
            </a:r>
          </a:p>
        </p:txBody>
      </p:sp>
      <p:sp>
        <p:nvSpPr>
          <p:cNvPr id="8" name="Freeform 8"/>
          <p:cNvSpPr/>
          <p:nvPr/>
        </p:nvSpPr>
        <p:spPr>
          <a:xfrm>
            <a:off x="4849072" y="4424038"/>
            <a:ext cx="11301259" cy="5664756"/>
          </a:xfrm>
          <a:custGeom>
            <a:avLst/>
            <a:gdLst/>
            <a:ahLst/>
            <a:cxnLst/>
            <a:rect l="l" t="t" r="r" b="b"/>
            <a:pathLst>
              <a:path w="11301259" h="5664756">
                <a:moveTo>
                  <a:pt x="0" y="0"/>
                </a:moveTo>
                <a:lnTo>
                  <a:pt x="11301259" y="0"/>
                </a:lnTo>
                <a:lnTo>
                  <a:pt x="11301259" y="5664756"/>
                </a:lnTo>
                <a:lnTo>
                  <a:pt x="0" y="56647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645521" y="2181175"/>
            <a:ext cx="16787261" cy="1953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RMSE measures prediction error; lower values indicate better model performance.</a:t>
            </a:r>
          </a:p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spc="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LightGBM</a:t>
            </a:r>
            <a:r>
              <a:rPr lang="en-US" sz="2199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199" spc="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XGBoost</a:t>
            </a:r>
            <a:r>
              <a:rPr lang="en-US" sz="2199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and Gradient Boosting show the lowest RMSE, meaning they predict bike rentals more accurately.</a:t>
            </a:r>
          </a:p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Decision Tree has a higher RMSE, indicating weaker performance.</a:t>
            </a:r>
          </a:p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K-Nearest Neighbors (KNN) shows the highest RMSE, making it the least accurate model in this comparison.</a:t>
            </a:r>
          </a:p>
          <a:p>
            <a:pPr marL="474978" lvl="1" indent="-237489" algn="l">
              <a:lnSpc>
                <a:spcPts val="3079"/>
              </a:lnSpc>
              <a:buFont typeface="Arial"/>
              <a:buChar char="•"/>
            </a:pPr>
            <a:r>
              <a:rPr lang="en-US" sz="2199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Overall, ensemble boosting models outperform traditional models.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4407" y="622823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24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63000"/>
            <a:ext cx="15932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MODEL COMPARISON (R² SCORE)</a:t>
            </a:r>
          </a:p>
        </p:txBody>
      </p:sp>
      <p:sp>
        <p:nvSpPr>
          <p:cNvPr id="7" name="Freeform 7"/>
          <p:cNvSpPr/>
          <p:nvPr/>
        </p:nvSpPr>
        <p:spPr>
          <a:xfrm rot="5400000">
            <a:off x="708103" y="7182419"/>
            <a:ext cx="2579582" cy="3226145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512051" y="4530813"/>
            <a:ext cx="10282578" cy="5398354"/>
          </a:xfrm>
          <a:custGeom>
            <a:avLst/>
            <a:gdLst/>
            <a:ahLst/>
            <a:cxnLst/>
            <a:rect l="l" t="t" r="r" b="b"/>
            <a:pathLst>
              <a:path w="10282578" h="5398354">
                <a:moveTo>
                  <a:pt x="0" y="0"/>
                </a:moveTo>
                <a:lnTo>
                  <a:pt x="10282578" y="0"/>
                </a:lnTo>
                <a:lnTo>
                  <a:pt x="10282578" y="5398353"/>
                </a:lnTo>
                <a:lnTo>
                  <a:pt x="0" y="53983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997895" y="2197008"/>
            <a:ext cx="15131653" cy="1998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R² score shows how well the model explains the data (higher is better).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 spc="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XGBoost</a:t>
            </a:r>
            <a:r>
              <a:rPr lang="en-US" sz="2300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sz="2300" spc="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LightGBM</a:t>
            </a:r>
            <a:r>
              <a:rPr lang="en-US" sz="2300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achieve the highest R² values, indicating very strong prediction performance.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Gradient Boosting and Random Forest also perform well with high R² scores.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Decision Tree has a lower R² score compared to ensemble models.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KNN Regressor shows the weakest performance in explaining bike demand.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25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63000"/>
            <a:ext cx="15932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ACTUAL VS PREDICTED BIKE DEMAND</a:t>
            </a:r>
          </a:p>
        </p:txBody>
      </p:sp>
      <p:sp>
        <p:nvSpPr>
          <p:cNvPr id="8" name="Freeform 8"/>
          <p:cNvSpPr/>
          <p:nvPr/>
        </p:nvSpPr>
        <p:spPr>
          <a:xfrm>
            <a:off x="3816131" y="4525898"/>
            <a:ext cx="11301259" cy="4732402"/>
          </a:xfrm>
          <a:custGeom>
            <a:avLst/>
            <a:gdLst/>
            <a:ahLst/>
            <a:cxnLst/>
            <a:rect l="l" t="t" r="r" b="b"/>
            <a:pathLst>
              <a:path w="11301259" h="4732402">
                <a:moveTo>
                  <a:pt x="0" y="0"/>
                </a:moveTo>
                <a:lnTo>
                  <a:pt x="11301259" y="0"/>
                </a:lnTo>
                <a:lnTo>
                  <a:pt x="11301259" y="4732402"/>
                </a:lnTo>
                <a:lnTo>
                  <a:pt x="0" y="4732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2289573"/>
            <a:ext cx="15768042" cy="182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predicted values closely follow the actual bike demand, showing good model accuracy.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model successfully captures ups and downs in bike rentals.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Small deviations between actual and predicted values indicate minor prediction errors.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Overall, the model demonstrates strong generalization and reliable performance.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26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543975"/>
            <a:ext cx="15932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CONCLUSION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52084" y="2377983"/>
            <a:ext cx="14520983" cy="6948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XGBoost  which gave the best result for Predicting Rented Bike Count using several Features on both train and test data with R2score of 0.94.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There is no. use of removing outliers ,it affects negatively on model performance.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bike rental prediction system was successfully developed using machine learning techniques.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Proper data preprocessing and feature selection helped improve model performance.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Multiple regression models were trained and evaluated using standard metrics.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XGBoost was selected as the final model due to its high perfomrance and low error values.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model can effectively predict bike rental demand and assist in better planning and decision-making.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5762422" y="735562"/>
            <a:ext cx="142129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28</a:t>
            </a:r>
          </a:p>
        </p:txBody>
      </p:sp>
      <p:sp>
        <p:nvSpPr>
          <p:cNvPr id="7" name="Freeform 7"/>
          <p:cNvSpPr/>
          <p:nvPr/>
        </p:nvSpPr>
        <p:spPr>
          <a:xfrm>
            <a:off x="-76200" y="0"/>
            <a:ext cx="18364200" cy="10287000"/>
          </a:xfrm>
          <a:custGeom>
            <a:avLst/>
            <a:gdLst/>
            <a:ahLst/>
            <a:cxnLst/>
            <a:rect l="l" t="t" r="r" b="b"/>
            <a:pathLst>
              <a:path w="8835467" h="9803067">
                <a:moveTo>
                  <a:pt x="0" y="0"/>
                </a:moveTo>
                <a:lnTo>
                  <a:pt x="8835467" y="0"/>
                </a:lnTo>
                <a:lnTo>
                  <a:pt x="8835467" y="9803066"/>
                </a:lnTo>
                <a:lnTo>
                  <a:pt x="0" y="98030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8930" t="-5617" r="-58463" b="-4596"/>
            </a:stretch>
          </a:blipFill>
        </p:spPr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28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55218" y="1670057"/>
            <a:ext cx="16999297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CHALLENGES FACED DURING THE PROJECT</a:t>
            </a:r>
          </a:p>
        </p:txBody>
      </p:sp>
      <p:sp>
        <p:nvSpPr>
          <p:cNvPr id="7" name="Freeform 7"/>
          <p:cNvSpPr/>
          <p:nvPr/>
        </p:nvSpPr>
        <p:spPr>
          <a:xfrm rot="-3185288">
            <a:off x="15595742" y="262509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2339635"/>
            <a:ext cx="16882294" cy="7444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 dirty="0">
                <a:solidFill>
                  <a:srgbClr val="00FFFF"/>
                </a:solidFill>
                <a:latin typeface="Poppins"/>
                <a:ea typeface="Poppins"/>
                <a:cs typeface="Poppins"/>
                <a:sym typeface="Poppins"/>
              </a:rPr>
              <a:t>Outlier Handling:</a:t>
            </a:r>
            <a:r>
              <a:rPr lang="en-US" sz="28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Significant outliers were found in weather features like humidity and windspeed. Care was taken to remove only irrelevant outliers while preserving meaningful demand patterns.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 dirty="0">
                <a:solidFill>
                  <a:srgbClr val="00FFFF"/>
                </a:solidFill>
                <a:latin typeface="Poppins"/>
                <a:ea typeface="Poppins"/>
                <a:cs typeface="Poppins"/>
                <a:sym typeface="Poppins"/>
              </a:rPr>
              <a:t>Data Cleaning Issues:</a:t>
            </a:r>
            <a:r>
              <a:rPr lang="en-US" sz="28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Some numerical columns were stored as object types and contained invalid characters (e.g., ?), requiring careful data cleaning and type conversion.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 dirty="0">
                <a:solidFill>
                  <a:srgbClr val="00FFFF"/>
                </a:solidFill>
                <a:latin typeface="Poppins"/>
                <a:ea typeface="Poppins"/>
                <a:cs typeface="Poppins"/>
                <a:sym typeface="Poppins"/>
              </a:rPr>
              <a:t>Feature Engineering Complexity:</a:t>
            </a:r>
            <a:r>
              <a:rPr lang="en-US" sz="28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Time-based features were converted into cyclical features (sin/cos), which required additional logic and consistency handling during model deployment.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 dirty="0">
                <a:solidFill>
                  <a:srgbClr val="00FFFF"/>
                </a:solidFill>
                <a:latin typeface="Poppins"/>
                <a:ea typeface="Poppins"/>
                <a:cs typeface="Poppins"/>
                <a:sym typeface="Poppins"/>
              </a:rPr>
              <a:t>Model Selection &amp; Tuning: </a:t>
            </a:r>
            <a:r>
              <a:rPr lang="en-US" sz="28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Multiple regression models were tested. Achieving optimal performance required extensive hyperparameter tuning, especially for Gradient Boosting models.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 dirty="0">
                <a:solidFill>
                  <a:srgbClr val="00FFFF"/>
                </a:solidFill>
                <a:latin typeface="Poppins"/>
                <a:ea typeface="Poppins"/>
                <a:cs typeface="Poppins"/>
                <a:sym typeface="Poppins"/>
              </a:rPr>
              <a:t>Overfitting:</a:t>
            </a:r>
            <a:r>
              <a:rPr lang="en-US" sz="28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Certain models performed well on training data but poorly on test data, requiring tuning to improve generalization.</a:t>
            </a:r>
          </a:p>
          <a:p>
            <a:pPr marL="604524" lvl="1" indent="-302262" algn="l">
              <a:lnSpc>
                <a:spcPts val="3920"/>
              </a:lnSpc>
              <a:buFont typeface="Arial"/>
              <a:buChar char="•"/>
            </a:pPr>
            <a:r>
              <a:rPr lang="en-US" sz="2800" spc="5" dirty="0">
                <a:solidFill>
                  <a:srgbClr val="00FFFF"/>
                </a:solidFill>
                <a:latin typeface="Poppins"/>
                <a:ea typeface="Poppins"/>
                <a:cs typeface="Poppins"/>
                <a:sym typeface="Poppins"/>
              </a:rPr>
              <a:t>Evaluation Metric Interpretation: </a:t>
            </a:r>
            <a:r>
              <a:rPr lang="en-US" sz="2800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Comparing metrics such as MAE, MSE, RMSE, and R² to select the best model was challenging and required careful analysis.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29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517876" y="5136407"/>
            <a:ext cx="5252248" cy="680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89"/>
              </a:lnSpc>
            </a:pPr>
            <a:r>
              <a:rPr lang="en-US" sz="5365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THANKYOU</a:t>
            </a:r>
          </a:p>
        </p:txBody>
      </p:sp>
      <p:sp>
        <p:nvSpPr>
          <p:cNvPr id="13" name="Freeform 13"/>
          <p:cNvSpPr/>
          <p:nvPr/>
        </p:nvSpPr>
        <p:spPr>
          <a:xfrm rot="-6809149">
            <a:off x="-2056147" y="1543410"/>
            <a:ext cx="4335517" cy="4114800"/>
          </a:xfrm>
          <a:custGeom>
            <a:avLst/>
            <a:gdLst/>
            <a:ahLst/>
            <a:cxnLst/>
            <a:rect l="l" t="t" r="r" b="b"/>
            <a:pathLst>
              <a:path w="4335517" h="4114800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6473067" y="5410181"/>
            <a:ext cx="4335517" cy="4114800"/>
          </a:xfrm>
          <a:custGeom>
            <a:avLst/>
            <a:gdLst/>
            <a:ahLst/>
            <a:cxnLst/>
            <a:rect l="l" t="t" r="r" b="b"/>
            <a:pathLst>
              <a:path w="4335517" h="4114800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30371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6" name="Object 6"/>
          <p:cNvGraphicFramePr/>
          <p:nvPr/>
        </p:nvGraphicFramePr>
        <p:xfrm>
          <a:off x="1736149" y="2412592"/>
          <a:ext cx="10837718" cy="822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2992100" imgH="10401300" progId="Excel.Sheet.12">
                  <p:embed/>
                </p:oleObj>
              </mc:Choice>
              <mc:Fallback>
                <p:oleObj name="Worksheet" r:id="rId2" imgW="12992100" imgH="10401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36149" y="2412592"/>
                        <a:ext cx="10837718" cy="822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675846" y="1550720"/>
            <a:ext cx="9079057" cy="680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89"/>
              </a:lnSpc>
            </a:pPr>
            <a:r>
              <a:rPr lang="en-US" sz="5365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DATA DESCRIPTION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20070">
                    <a:alpha val="67000"/>
                  </a:srgbClr>
                </a:gs>
                <a:gs pos="100000">
                  <a:srgbClr val="000640">
                    <a:alpha val="67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04</a:t>
            </a:r>
          </a:p>
        </p:txBody>
      </p:sp>
      <p:sp>
        <p:nvSpPr>
          <p:cNvPr id="11" name="AutoShape 11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4395688" y="3944638"/>
            <a:ext cx="10401311" cy="2578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6"/>
              </a:lnSpc>
            </a:pPr>
            <a:r>
              <a:rPr lang="en-US" sz="7147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EXPLORATORY DATA ANALYSIS (EDA)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76466" y="1765194"/>
            <a:ext cx="17982655" cy="758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79"/>
              </a:lnSpc>
            </a:pPr>
            <a:r>
              <a:rPr lang="en-US" sz="5999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DATA PREPARATION &amp; CLEANING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234738"/>
            <a:ext cx="16404082" cy="4683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5277" lvl="1" indent="-317639" algn="l">
              <a:lnSpc>
                <a:spcPts val="4119"/>
              </a:lnSpc>
              <a:buFont typeface="Arial"/>
              <a:buChar char="•"/>
            </a:pPr>
            <a:r>
              <a:rPr lang="en-US" sz="2942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There are no duplicate rows in the dataset.</a:t>
            </a:r>
          </a:p>
          <a:p>
            <a:pPr marL="635277" lvl="1" indent="-317639" algn="l">
              <a:lnSpc>
                <a:spcPts val="4119"/>
              </a:lnSpc>
              <a:buFont typeface="Arial"/>
              <a:buChar char="•"/>
            </a:pPr>
            <a:r>
              <a:rPr lang="en-US" sz="2942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There are unique symbols or missing values in the dataset.</a:t>
            </a:r>
          </a:p>
          <a:p>
            <a:pPr marL="635277" lvl="1" indent="-317639" algn="l">
              <a:lnSpc>
                <a:spcPts val="4119"/>
              </a:lnSpc>
              <a:buFont typeface="Arial"/>
              <a:buChar char="•"/>
            </a:pPr>
            <a:r>
              <a:rPr lang="en-US" sz="2942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Changed the columns name for better understanding of variables. (like </a:t>
            </a:r>
            <a:r>
              <a:rPr lang="en-US" sz="2942" spc="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rec_id</a:t>
            </a:r>
            <a:r>
              <a:rPr lang="en-US" sz="2942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datetime, year, month, hours, </a:t>
            </a:r>
            <a:r>
              <a:rPr lang="en-US" sz="2942" spc="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weather_condition</a:t>
            </a:r>
            <a:r>
              <a:rPr lang="en-US" sz="2942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temp, </a:t>
            </a:r>
            <a:r>
              <a:rPr lang="en-US" sz="2942" spc="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atemp</a:t>
            </a:r>
            <a:r>
              <a:rPr lang="en-US" sz="2942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humidity, count)</a:t>
            </a:r>
          </a:p>
          <a:p>
            <a:pPr marL="635277" lvl="1" indent="-317639" algn="l">
              <a:lnSpc>
                <a:spcPts val="4119"/>
              </a:lnSpc>
              <a:buFont typeface="Arial"/>
              <a:buChar char="•"/>
            </a:pPr>
            <a:r>
              <a:rPr lang="en-US" sz="2942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Changed the data types of numerical columns which represents categories. (like season, year, month, temp, </a:t>
            </a:r>
            <a:r>
              <a:rPr lang="en-US" sz="2942" spc="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atemp</a:t>
            </a:r>
            <a:r>
              <a:rPr lang="en-US" sz="2942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humidity, windspeed, casual, registered, count to categorical data type).</a:t>
            </a:r>
          </a:p>
          <a:p>
            <a:pPr marL="635277" lvl="1" indent="-317639" algn="l">
              <a:lnSpc>
                <a:spcPts val="4119"/>
              </a:lnSpc>
              <a:buFont typeface="Arial"/>
              <a:buChar char="•"/>
            </a:pPr>
            <a:r>
              <a:rPr lang="en-US" sz="2942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There are null values in the columns, so imputed categorical features with the mode and numerical features with the median using KNN Imputer.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23112" y="1720130"/>
            <a:ext cx="16345384" cy="810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1"/>
              </a:lnSpc>
            </a:pPr>
            <a:r>
              <a:rPr lang="en-US" sz="63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OUTLIER ANALYSIS OUTCOME</a:t>
            </a:r>
          </a:p>
        </p:txBody>
      </p:sp>
      <p:sp>
        <p:nvSpPr>
          <p:cNvPr id="7" name="Freeform 7"/>
          <p:cNvSpPr/>
          <p:nvPr/>
        </p:nvSpPr>
        <p:spPr>
          <a:xfrm rot="-3185288">
            <a:off x="15595742" y="262509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270732" y="5569658"/>
            <a:ext cx="9615515" cy="4134671"/>
          </a:xfrm>
          <a:custGeom>
            <a:avLst/>
            <a:gdLst/>
            <a:ahLst/>
            <a:cxnLst/>
            <a:rect l="l" t="t" r="r" b="b"/>
            <a:pathLst>
              <a:path w="9615515" h="4134671">
                <a:moveTo>
                  <a:pt x="0" y="0"/>
                </a:moveTo>
                <a:lnTo>
                  <a:pt x="9615515" y="0"/>
                </a:lnTo>
                <a:lnTo>
                  <a:pt x="9615515" y="4134672"/>
                </a:lnTo>
                <a:lnTo>
                  <a:pt x="0" y="41346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855218" y="2582618"/>
            <a:ext cx="16789400" cy="2520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Boxplot visualization revealed significant outliers in the variables casual ,registered and count indicating high variability in user </a:t>
            </a:r>
            <a:r>
              <a:rPr lang="en-US" sz="2400" spc="4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behaviour</a:t>
            </a:r>
            <a:r>
              <a:rPr lang="en-US" sz="2400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and demand. 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These data points represent real-world behavior (e.g., weekend, holidays, weather shifts) and carry valuable predictive signals.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Removing outliers was avoided as it lead to degraded model performance and loss of critical variance.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Instead the model was trained with outliers intact to preserve data richness and improve generalization.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372106" y="5502983"/>
            <a:ext cx="5887194" cy="3777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Outliers detected in hours: 0 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Outliers detected in weekday: 0 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Outliers detected in temp: 0 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Outliers detected in atemp: 0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Outliers detected in humidity: 22 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Outliers detected in windspeed: 341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Outliers detected in casual: 1192 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Outliers detected in registered: 680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Outliers detected in count: 505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07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634462"/>
            <a:ext cx="15551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WEATHER IMPACT ON HOURLY DEMAND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00292" y="2382745"/>
            <a:ext cx="14087417" cy="3985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Demand patterns vary significantly across weather conditions, with clear weather showing consistently higher usage during daytime hours.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These data points represent real-world behavior (e.g., weekends, holidays, weather shifts) and carry valuable predictive signals.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Peak demand occurs between 7 AM and 7 PM, especially under favorable weather, indicating strong commuter and leisure usage.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This insight supports the need for weather-aware forecasting models and dynamic resource allocation during peak hours.</a:t>
            </a:r>
          </a:p>
        </p:txBody>
      </p:sp>
      <p:sp>
        <p:nvSpPr>
          <p:cNvPr id="9" name="Freeform 9"/>
          <p:cNvSpPr/>
          <p:nvPr/>
        </p:nvSpPr>
        <p:spPr>
          <a:xfrm>
            <a:off x="2677423" y="6654357"/>
            <a:ext cx="13084999" cy="3446884"/>
          </a:xfrm>
          <a:custGeom>
            <a:avLst/>
            <a:gdLst/>
            <a:ahLst/>
            <a:cxnLst/>
            <a:rect l="l" t="t" r="r" b="b"/>
            <a:pathLst>
              <a:path w="13084999" h="3446884">
                <a:moveTo>
                  <a:pt x="0" y="0"/>
                </a:moveTo>
                <a:lnTo>
                  <a:pt x="13084999" y="0"/>
                </a:lnTo>
                <a:lnTo>
                  <a:pt x="13084999" y="3446884"/>
                </a:lnTo>
                <a:lnTo>
                  <a:pt x="0" y="34468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891" b="-7891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08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86812"/>
            <a:ext cx="15551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SEASONAL DEMAND TRENDS</a:t>
            </a:r>
          </a:p>
        </p:txBody>
      </p:sp>
      <p:sp>
        <p:nvSpPr>
          <p:cNvPr id="8" name="Freeform 8"/>
          <p:cNvSpPr/>
          <p:nvPr/>
        </p:nvSpPr>
        <p:spPr>
          <a:xfrm>
            <a:off x="10148774" y="5819451"/>
            <a:ext cx="7018581" cy="3998621"/>
          </a:xfrm>
          <a:custGeom>
            <a:avLst/>
            <a:gdLst/>
            <a:ahLst/>
            <a:cxnLst/>
            <a:rect l="l" t="t" r="r" b="b"/>
            <a:pathLst>
              <a:path w="7018581" h="3998621">
                <a:moveTo>
                  <a:pt x="0" y="0"/>
                </a:moveTo>
                <a:lnTo>
                  <a:pt x="7018582" y="0"/>
                </a:lnTo>
                <a:lnTo>
                  <a:pt x="7018582" y="3998621"/>
                </a:lnTo>
                <a:lnTo>
                  <a:pt x="0" y="39986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91" r="-877" b="-179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2077945"/>
            <a:ext cx="16230600" cy="3985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Fall season recorded the highest bike rental activity, indicating favorable weather and increased outdoor mobility.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Summer and winter showed moderate demand, suggesting consistent usage despite temperature extremes.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Spring had the lowest rental count, possibly due to transitional weather or lower tourist activity.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Error bars highlight variability within each season, reinforcing the need for season-aware forecasting and planning.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9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0739" y="1386812"/>
            <a:ext cx="15551043" cy="5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7"/>
              </a:lnSpc>
            </a:pPr>
            <a:r>
              <a:rPr lang="en-US" sz="4599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BIKE RENTAL DEMAND BY MONTH </a:t>
            </a:r>
          </a:p>
        </p:txBody>
      </p:sp>
      <p:sp>
        <p:nvSpPr>
          <p:cNvPr id="7" name="Freeform 7"/>
          <p:cNvSpPr/>
          <p:nvPr/>
        </p:nvSpPr>
        <p:spPr>
          <a:xfrm rot="-3185288">
            <a:off x="15595742" y="262509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203449" y="2297020"/>
            <a:ext cx="3838013" cy="3243873"/>
          </a:xfrm>
          <a:custGeom>
            <a:avLst/>
            <a:gdLst/>
            <a:ahLst/>
            <a:cxnLst/>
            <a:rect l="l" t="t" r="r" b="b"/>
            <a:pathLst>
              <a:path w="3838013" h="3243873">
                <a:moveTo>
                  <a:pt x="0" y="0"/>
                </a:moveTo>
                <a:lnTo>
                  <a:pt x="3838014" y="0"/>
                </a:lnTo>
                <a:lnTo>
                  <a:pt x="3838014" y="3243873"/>
                </a:lnTo>
                <a:lnTo>
                  <a:pt x="0" y="32438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95968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2203449" y="5728773"/>
            <a:ext cx="14020548" cy="4126807"/>
          </a:xfrm>
          <a:custGeom>
            <a:avLst/>
            <a:gdLst/>
            <a:ahLst/>
            <a:cxnLst/>
            <a:rect l="l" t="t" r="r" b="b"/>
            <a:pathLst>
              <a:path w="14020548" h="4126807">
                <a:moveTo>
                  <a:pt x="0" y="0"/>
                </a:moveTo>
                <a:lnTo>
                  <a:pt x="14020549" y="0"/>
                </a:lnTo>
                <a:lnTo>
                  <a:pt x="14020549" y="4126807"/>
                </a:lnTo>
                <a:lnTo>
                  <a:pt x="0" y="41268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4358" b="-4358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6432546" y="2292630"/>
            <a:ext cx="10040521" cy="2992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Rentals peak in summer months (May–August), aligning with favorable weather.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Winter months (December–February) show the lowest activity.</a:t>
            </a:r>
          </a:p>
          <a:p>
            <a:pPr marL="610932" lvl="1" indent="-305466" algn="l">
              <a:lnSpc>
                <a:spcPts val="3961"/>
              </a:lnSpc>
              <a:buFont typeface="Arial"/>
              <a:buChar char="•"/>
            </a:pPr>
            <a:r>
              <a:rPr lang="en-US" sz="282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Spring and fall offer steady but moderate usage, suggesting transitional weather still supports biking.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2039</Words>
  <Application>Microsoft Office PowerPoint</Application>
  <PresentationFormat>Custom</PresentationFormat>
  <Paragraphs>184</Paragraphs>
  <Slides>29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Poppins Heavy</vt:lpstr>
      <vt:lpstr>Calibri</vt:lpstr>
      <vt:lpstr>Arial</vt:lpstr>
      <vt:lpstr>More Sugar</vt:lpstr>
      <vt:lpstr>Poppins</vt:lpstr>
      <vt:lpstr>Zen Dots</vt:lpstr>
      <vt:lpstr>Poppins Bold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Bike Rental project</dc:title>
  <cp:lastModifiedBy>praveen soni</cp:lastModifiedBy>
  <cp:revision>6</cp:revision>
  <dcterms:created xsi:type="dcterms:W3CDTF">2006-08-16T00:00:00Z</dcterms:created>
  <dcterms:modified xsi:type="dcterms:W3CDTF">2026-01-20T09:26:52Z</dcterms:modified>
  <dc:identifier>DAG-qq7wmSU</dc:identifier>
</cp:coreProperties>
</file>

<file path=docProps/thumbnail.jpeg>
</file>